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microsoft.com/office/2011/relationships/webextensiontaskpanes" Target="ppt/webextensions/taskpanes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70" r:id="rId4"/>
    <p:sldId id="258" r:id="rId5"/>
    <p:sldId id="269" r:id="rId6"/>
    <p:sldId id="26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3459B254-13D6-42B9-B13F-54ACB699CFA5}">
          <p14:sldIdLst>
            <p14:sldId id="256"/>
            <p14:sldId id="257"/>
            <p14:sldId id="270"/>
            <p14:sldId id="258"/>
            <p14:sldId id="269"/>
            <p14:sldId id="26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00" autoAdjust="0"/>
    <p:restoredTop sz="86325" autoAdjust="0"/>
  </p:normalViewPr>
  <p:slideViewPr>
    <p:cSldViewPr snapToGrid="0">
      <p:cViewPr varScale="1">
        <p:scale>
          <a:sx n="79" d="100"/>
          <a:sy n="79" d="100"/>
        </p:scale>
        <p:origin x="-104" y="-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  <a:t>07/12/18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16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51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400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0991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885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95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7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406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37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50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41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0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2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51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89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39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07/12/18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252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07/12/18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9048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7">
            <a:extLst>
              <a:ext uri="{FF2B5EF4-FFF2-40B4-BE49-F238E27FC236}">
                <a16:creationId xmlns:a16="http://schemas.microsoft.com/office/drawing/2014/main" xmlns="" id="{7A070EAD-1DCD-4F3D-BA84-799B891A0E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8960" y="1122363"/>
            <a:ext cx="7559039" cy="3027360"/>
          </a:xfrm>
        </p:spPr>
        <p:txBody>
          <a:bodyPr>
            <a:normAutofit/>
          </a:bodyPr>
          <a:lstStyle/>
          <a:p>
            <a:r>
              <a:rPr lang="en-US" sz="8000" noProof="0" smtClean="0"/>
              <a:t>PHI-BLAST</a:t>
            </a:r>
            <a:endParaRPr lang="en-US" sz="8000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8010" y="4149724"/>
            <a:ext cx="7539989" cy="1108075"/>
          </a:xfrm>
        </p:spPr>
        <p:txBody>
          <a:bodyPr>
            <a:normAutofit/>
          </a:bodyPr>
          <a:lstStyle/>
          <a:p>
            <a:r>
              <a:rPr lang="en-US" sz="2400" noProof="0" dirty="0" smtClean="0">
                <a:solidFill>
                  <a:schemeClr val="tx1"/>
                </a:solidFill>
              </a:rPr>
              <a:t>(Pattern Hit Initiated BLAST)</a:t>
            </a:r>
            <a:endParaRPr lang="en-US" sz="2400" noProof="0" dirty="0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E471E13-6104-4637-8A8F-B545529B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xmlns="" id="{802F412D-6781-427D-AB79-09FD610CCE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8471B962-D824-43CE-B5DD-704B305B28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ED60EBD3-FA75-460B-AFBD-3F234A0CAA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xmlns="" id="{D0791244-FBF2-49D9-BDBC-E2E58C86B4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FEE4C4B1-195C-40F5-A78F-2EB7ED6E6F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22766AF8-3850-41E4-80D0-321D9A13D1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8834F8EE-AB04-42FE-AE7B-3E9C6ACA0E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C86BB534-4617-4275-908E-357CF2246C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B6DEB58B-8D28-4BE9-9CA9-F4B3A083BC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25A772BC-4720-4EC2-AD61-A7B74E9151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60D6B27E-FAC5-4267-80A9-DE4D2E02B8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1F39FA83-D8C8-4CE3-9C62-10375FD041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E09B4CF3-A51F-4787-81FE-F5C79BA426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6695CB35-74E4-43C0-89F5-9FDA59B3AC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945450CE-FB13-4C46-825F-5BB1917033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E80AA0B2-7FE7-4B75-AC25-E0F6C0FE45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2E81F7C1-AD8F-41A0-91A8-E05F66CB0E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F4E8A538-9FFA-4C76-BCE2-D54F56A115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3C412824-3CBA-4E74-B2FD-936EA70486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E28DC1F0-74FF-4D97-BD4D-FD42DE4AC6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77CEC4FA-6FD3-4ABF-BF98-94E7947A55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xmlns="" id="{D4E61DA7-BFA9-48AF-BD6F-EBB15C2359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xmlns="" id="{57164D6A-1DD9-43AE-878F-A413DC26FB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xmlns="" id="{4949EBA6-53D9-4F2D-91DB-EA7AE260F6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xmlns="" id="{0AFEA5FA-F759-441C-A0BC-7EDC79A672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30">
              <a:extLst>
                <a:ext uri="{FF2B5EF4-FFF2-40B4-BE49-F238E27FC236}">
                  <a16:creationId xmlns:a16="http://schemas.microsoft.com/office/drawing/2014/main" xmlns="" id="{5B913AE0-5DC8-4244-8C26-ED97F834E3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xmlns="" id="{A87DB58A-25D2-46F1-85E3-06F964D016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xmlns="" id="{E7AE8209-F3E7-4ACA-98D0-90B282A147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xmlns="" id="{1CED7927-A7C7-444A-A8F3-6348852AEF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xmlns="" id="{08BEDF90-F9A6-4DE4-94B6-43E4160394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xmlns="" id="{36540D5F-1C77-438A-BF12-56455C4720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xmlns="" id="{52FC779A-BC55-40AC-8FFD-E014F8C051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xmlns="" id="{63E42DE5-DC0E-4043-8A35-20C53074A2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xmlns="" id="{41581FA6-993A-4899-ADF1-0A83A6234E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xmlns="" id="{33C4FDB9-01D2-4CB0-BFED-216CAC7EB8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xmlns="" id="{34E715AB-2B68-41C4-A61F-02C413F242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xmlns="" id="{D3861C35-D060-408D-9871-4DA2D0547B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xmlns="" id="{B4F4F38F-33FE-48A0-986D-FB771F18BE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xmlns="" id="{50FCFC8E-2DC3-4F27-9E02-196830E78D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xmlns="" id="{3A6EE414-1500-4144-B453-BA950E5107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xmlns="" id="{0C1A9D8A-5515-4C84-AE17-A6D5124383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xmlns="" id="{E8E7C8C7-FE85-4C8F-960C-3748511E08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xmlns="" id="{33DF2ED7-F601-4A9F-AA50-822ED85D56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xmlns="" id="{FEDB3A05-6FDD-4E87-B800-8F99752444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xmlns="" id="{AD6225C0-E391-49D5-9A7B-57C5ED60E1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xmlns="" id="{B814B458-45E5-451C-9CBD-027E3776A4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xmlns="" id="{59167140-9A0D-4FE7-8E37-2CD6130116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xmlns="" id="{2D38B213-991B-495D-8886-04CAD44C79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xmlns="" id="{67C1C3DA-3972-4D98-9D9E-390461B288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xmlns="" id="{972F8941-61DB-48E1-B9C1-E732470563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xmlns="" id="{857B495F-5C9B-435F-8D39-45CC57471F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xmlns="" id="{B607428B-B7C9-4017-84F8-19C9B2134A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xmlns="" id="{A20C5139-2108-4F5E-B892-64F1D8605E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xmlns="" id="{C2A51623-F2F3-4584-93F5-598E56A5F4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EE6CFBFC-01CE-451D-A19E-818EE930742B}"/>
              </a:ext>
            </a:extLst>
          </p:cNvPr>
          <p:cNvSpPr txBox="1"/>
          <p:nvPr/>
        </p:nvSpPr>
        <p:spPr>
          <a:xfrm>
            <a:off x="8682361" y="5246688"/>
            <a:ext cx="3299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FARUK ÜSTÜNEL</a:t>
            </a:r>
          </a:p>
          <a:p>
            <a:r>
              <a:rPr lang="tr-TR" dirty="0"/>
              <a:t>0405140026</a:t>
            </a:r>
          </a:p>
        </p:txBody>
      </p:sp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>
            <a:extLst>
              <a:ext uri="{FF2B5EF4-FFF2-40B4-BE49-F238E27FC236}">
                <a16:creationId xmlns:a16="http://schemas.microsoft.com/office/drawing/2014/main" xmlns="" id="{4E04B53A-1165-4676-8CD3-A3406B91BC6F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000" noProof="0" dirty="0" smtClean="0">
                <a:solidFill>
                  <a:schemeClr val="tx2"/>
                </a:solidFill>
              </a:rPr>
              <a:t>Examples</a:t>
            </a:r>
            <a:endParaRPr lang="en-US" sz="5000" noProof="0" dirty="0">
              <a:solidFill>
                <a:schemeClr val="tx2"/>
              </a:solidFill>
            </a:endParaRP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xmlns="" id="{E4F26EB8-FE16-4DB3-9817-452A4D6F5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757996"/>
            <a:ext cx="9905999" cy="2002917"/>
          </a:xfrm>
        </p:spPr>
        <p:txBody>
          <a:bodyPr/>
          <a:lstStyle/>
          <a:p>
            <a:r>
              <a:rPr lang="en-US" noProof="0" smtClean="0"/>
              <a:t> </a:t>
            </a:r>
            <a:r>
              <a:rPr lang="en-US" sz="3000" noProof="0" smtClean="0"/>
              <a:t>[AC]-x-V-x(4)-{ED}</a:t>
            </a:r>
          </a:p>
          <a:p>
            <a:pPr marL="0" indent="0">
              <a:buNone/>
            </a:pPr>
            <a:r>
              <a:rPr lang="en-US" sz="3000" noProof="0" smtClean="0"/>
              <a:t>This pattern is translated as : </a:t>
            </a:r>
          </a:p>
          <a:p>
            <a:pPr marL="0" indent="0">
              <a:buNone/>
            </a:pPr>
            <a:r>
              <a:rPr lang="en-US" sz="3000" noProof="0" smtClean="0"/>
              <a:t>[Ala or Cys]-any-Val-any-any-any-any-{any but Glu or Asp}</a:t>
            </a:r>
            <a:endParaRPr lang="en-US" sz="3000" noProof="0"/>
          </a:p>
        </p:txBody>
      </p:sp>
    </p:spTree>
    <p:extLst>
      <p:ext uri="{BB962C8B-B14F-4D97-AF65-F5344CB8AC3E}">
        <p14:creationId xmlns:p14="http://schemas.microsoft.com/office/powerpoint/2010/main" val="37603413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8A784239-A71D-4D96-8DEE-84F580340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666738"/>
            <a:ext cx="9905999" cy="2997216"/>
          </a:xfrm>
        </p:spPr>
        <p:txBody>
          <a:bodyPr/>
          <a:lstStyle/>
          <a:p>
            <a:r>
              <a:rPr lang="en-US" noProof="0" smtClean="0"/>
              <a:t> </a:t>
            </a:r>
            <a:r>
              <a:rPr lang="en-US" sz="3000" noProof="0" smtClean="0"/>
              <a:t>&lt; A-x-[ST](2)-x(0,1)-V</a:t>
            </a:r>
          </a:p>
          <a:p>
            <a:pPr marL="0" indent="0">
              <a:buNone/>
            </a:pPr>
            <a:r>
              <a:rPr lang="en-US" sz="3000" noProof="0" smtClean="0"/>
              <a:t>This pattern, which must be in the N-terminal of the sequence (`&lt;'), is translated as: </a:t>
            </a:r>
          </a:p>
          <a:p>
            <a:pPr marL="0" indent="0">
              <a:buNone/>
            </a:pPr>
            <a:r>
              <a:rPr lang="en-US" sz="3000" noProof="0" smtClean="0"/>
              <a:t>Ala-any-[Ser or Thr]-[Ser or Thr]-(any or none)-Val</a:t>
            </a:r>
            <a:endParaRPr lang="en-US" sz="3000" noProof="0"/>
          </a:p>
        </p:txBody>
      </p:sp>
      <p:sp>
        <p:nvSpPr>
          <p:cNvPr id="4" name="Unvan 3">
            <a:extLst>
              <a:ext uri="{FF2B5EF4-FFF2-40B4-BE49-F238E27FC236}">
                <a16:creationId xmlns:a16="http://schemas.microsoft.com/office/drawing/2014/main" xmlns="" id="{EAE3EA72-1963-4D7C-A915-FF724D9E7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9125"/>
            <a:ext cx="9906000" cy="147796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000" noProof="0" dirty="0" smtClean="0">
                <a:solidFill>
                  <a:schemeClr val="tx2"/>
                </a:solidFill>
              </a:rPr>
              <a:t>Examples</a:t>
            </a:r>
            <a:endParaRPr lang="en-US" sz="5000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4048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6697F791-5FFA-4164-899F-EB52EA72B0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4E28A1A9-FB81-4816-AAEA-C3B4309469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773AB25-A422-41AA-9737-5E04C1966D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AF0552B8-DE8C-40DF-B29F-1728E6A10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nvan 3">
            <a:extLst>
              <a:ext uri="{FF2B5EF4-FFF2-40B4-BE49-F238E27FC236}">
                <a16:creationId xmlns:a16="http://schemas.microsoft.com/office/drawing/2014/main" xmlns="" id="{80056ADA-7503-4BEB-813A-D5CB6EC91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695816"/>
            <a:ext cx="2851417" cy="147857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noProof="0" dirty="0" smtClean="0">
                <a:solidFill>
                  <a:schemeClr val="bg2"/>
                </a:solidFill>
              </a:rPr>
              <a:t>Example search</a:t>
            </a:r>
            <a:endParaRPr lang="en-US" sz="4000" noProof="0" dirty="0">
              <a:solidFill>
                <a:schemeClr val="bg2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5DC0A040-F990-412A-BC87-B341B7E5A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620" y="2249487"/>
            <a:ext cx="2862444" cy="3957302"/>
          </a:xfrm>
        </p:spPr>
        <p:txBody>
          <a:bodyPr>
            <a:normAutofit lnSpcReduction="10000"/>
          </a:bodyPr>
          <a:lstStyle/>
          <a:p>
            <a:r>
              <a:rPr lang="en-US" sz="2300" noProof="0" smtClean="0">
                <a:solidFill>
                  <a:srgbClr val="FFFFFF"/>
                </a:solidFill>
              </a:rPr>
              <a:t> E3 Ubiquitin Ligase ARIH2 (Human)</a:t>
            </a:r>
          </a:p>
          <a:p>
            <a:r>
              <a:rPr lang="en-US" sz="2300" noProof="0" smtClean="0">
                <a:solidFill>
                  <a:srgbClr val="FFFFFF"/>
                </a:solidFill>
              </a:rPr>
              <a:t>Database: Refseq</a:t>
            </a:r>
          </a:p>
          <a:p>
            <a:r>
              <a:rPr lang="en-US" sz="2300" noProof="0" smtClean="0">
                <a:solidFill>
                  <a:srgbClr val="FFFFFF"/>
                </a:solidFill>
              </a:rPr>
              <a:t>Organism: Aspergillus</a:t>
            </a:r>
          </a:p>
          <a:p>
            <a:r>
              <a:rPr lang="en-US" sz="2300" noProof="0" smtClean="0">
                <a:solidFill>
                  <a:srgbClr val="FFFFFF"/>
                </a:solidFill>
              </a:rPr>
              <a:t>Pattern: C-x-H-x-[LIVMFY]-C-x(2)-C-[LIVMYA] (Zing Finger Motif)</a:t>
            </a:r>
            <a:endParaRPr lang="en-US" sz="2300" noProof="0">
              <a:solidFill>
                <a:srgbClr val="FFFFFF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AD0D387-1584-4477-B5F8-52B50D4F22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xmlns="" id="{22C90122-8CF0-4164-B596-168DE41D39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xmlns="" id="{E74D534E-37A6-4D27-9C47-0B2F052783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xmlns="" id="{1C1C156E-D2E0-468A-9B19-79521D69BF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xmlns="" id="{14C97F11-4F6C-4DFF-89BC-3AEA5B7FF7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xmlns="" id="{773C2106-77CE-42E1-839F-925EAEBB2F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xmlns="" id="{E2807D33-BD1F-4B09-8D93-63C06DB3C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xmlns="" id="{84BDF3E8-157B-47D1-AF8E-FE1EFF0612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xmlns="" id="{68B482B5-E0FD-406A-99B2-297DF33354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xmlns="" id="{B8750F30-12E8-410B-8709-78F1EF3BBE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xmlns="" id="{DB2D030A-4700-4CC4-A971-F119F8372C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xmlns="" id="{B4E516DB-F66E-4E88-8CAA-67153F5618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Line 16">
              <a:extLst>
                <a:ext uri="{FF2B5EF4-FFF2-40B4-BE49-F238E27FC236}">
                  <a16:creationId xmlns:a16="http://schemas.microsoft.com/office/drawing/2014/main" xmlns="" id="{DF749FDD-DD56-4DC9-A379-77E1106981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xmlns="" id="{6AD95087-E0AF-45D3-B824-EFFCBBECDE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xmlns="" id="{2D21010F-3DE2-4881-B9D5-3415C4E05D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19">
              <a:extLst>
                <a:ext uri="{FF2B5EF4-FFF2-40B4-BE49-F238E27FC236}">
                  <a16:creationId xmlns:a16="http://schemas.microsoft.com/office/drawing/2014/main" xmlns="" id="{2AFDF4BC-8E99-4A2C-9EF2-4B98A05C2E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0">
              <a:extLst>
                <a:ext uri="{FF2B5EF4-FFF2-40B4-BE49-F238E27FC236}">
                  <a16:creationId xmlns:a16="http://schemas.microsoft.com/office/drawing/2014/main" xmlns="" id="{BB8EAEE8-22EA-4103-A02E-5043474C4B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Rectangle 21">
              <a:extLst>
                <a:ext uri="{FF2B5EF4-FFF2-40B4-BE49-F238E27FC236}">
                  <a16:creationId xmlns:a16="http://schemas.microsoft.com/office/drawing/2014/main" xmlns="" id="{7148ABD2-E447-429F-B97E-86494051C1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0" name="Freeform 22">
              <a:extLst>
                <a:ext uri="{FF2B5EF4-FFF2-40B4-BE49-F238E27FC236}">
                  <a16:creationId xmlns:a16="http://schemas.microsoft.com/office/drawing/2014/main" xmlns="" id="{99900F4A-F8CA-456E-9FA0-34572621C0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xmlns="" id="{DF5CD0A9-E49B-4968-886B-41C1A66D23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4">
              <a:extLst>
                <a:ext uri="{FF2B5EF4-FFF2-40B4-BE49-F238E27FC236}">
                  <a16:creationId xmlns:a16="http://schemas.microsoft.com/office/drawing/2014/main" xmlns="" id="{7E462582-7383-4272-A323-85C9D137C4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xmlns="" id="{CB472F67-7C37-4D80-B346-DE30D44B55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6">
              <a:extLst>
                <a:ext uri="{FF2B5EF4-FFF2-40B4-BE49-F238E27FC236}">
                  <a16:creationId xmlns:a16="http://schemas.microsoft.com/office/drawing/2014/main" xmlns="" id="{19A8AE83-358F-4D4E-91C7-F09E35097A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xmlns="" id="{C4B79436-9285-45DE-A9FB-B3DD750738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xmlns="" id="{B0BF8BF3-C90A-483A-B61E-13D2C41FBA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xmlns="" id="{31011274-F329-444B-9B06-69DD2EC449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xmlns="" id="{DB8B1D39-5B9A-4B4E-849B-A5821A2460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1">
              <a:extLst>
                <a:ext uri="{FF2B5EF4-FFF2-40B4-BE49-F238E27FC236}">
                  <a16:creationId xmlns:a16="http://schemas.microsoft.com/office/drawing/2014/main" xmlns="" id="{336ECD63-75C2-4A32-A31B-30BB309724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9" name="İçerik Yer Tutucusu 5">
            <a:extLst>
              <a:ext uri="{FF2B5EF4-FFF2-40B4-BE49-F238E27FC236}">
                <a16:creationId xmlns:a16="http://schemas.microsoft.com/office/drawing/2014/main" xmlns="" id="{FE740D77-6B9F-4817-ACAA-ED0ACD342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406" y="190500"/>
            <a:ext cx="7808956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24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6697F791-5FFA-4164-899F-EB52EA72B0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4E28A1A9-FB81-4816-AAEA-C3B4309469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773AB25-A422-41AA-9737-5E04C1966D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AF0552B8-DE8C-40DF-B29F-1728E6A10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AD0D387-1584-4477-B5F8-52B50D4F22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xmlns="" id="{22C90122-8CF0-4164-B596-168DE41D39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xmlns="" id="{E74D534E-37A6-4D27-9C47-0B2F052783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xmlns="" id="{1C1C156E-D2E0-468A-9B19-79521D69BF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xmlns="" id="{14C97F11-4F6C-4DFF-89BC-3AEA5B7FF7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xmlns="" id="{773C2106-77CE-42E1-839F-925EAEBB2F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xmlns="" id="{E2807D33-BD1F-4B09-8D93-63C06DB3C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xmlns="" id="{84BDF3E8-157B-47D1-AF8E-FE1EFF0612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xmlns="" id="{68B482B5-E0FD-406A-99B2-297DF33354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xmlns="" id="{B8750F30-12E8-410B-8709-78F1EF3BBE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xmlns="" id="{DB2D030A-4700-4CC4-A971-F119F8372C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xmlns="" id="{B4E516DB-F66E-4E88-8CAA-67153F5618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Line 16">
              <a:extLst>
                <a:ext uri="{FF2B5EF4-FFF2-40B4-BE49-F238E27FC236}">
                  <a16:creationId xmlns:a16="http://schemas.microsoft.com/office/drawing/2014/main" xmlns="" id="{DF749FDD-DD56-4DC9-A379-77E1106981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xmlns="" id="{6AD95087-E0AF-45D3-B824-EFFCBBECDE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xmlns="" id="{2D21010F-3DE2-4881-B9D5-3415C4E05D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19">
              <a:extLst>
                <a:ext uri="{FF2B5EF4-FFF2-40B4-BE49-F238E27FC236}">
                  <a16:creationId xmlns:a16="http://schemas.microsoft.com/office/drawing/2014/main" xmlns="" id="{2AFDF4BC-8E99-4A2C-9EF2-4B98A05C2E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0">
              <a:extLst>
                <a:ext uri="{FF2B5EF4-FFF2-40B4-BE49-F238E27FC236}">
                  <a16:creationId xmlns:a16="http://schemas.microsoft.com/office/drawing/2014/main" xmlns="" id="{BB8EAEE8-22EA-4103-A02E-5043474C4B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Rectangle 21">
              <a:extLst>
                <a:ext uri="{FF2B5EF4-FFF2-40B4-BE49-F238E27FC236}">
                  <a16:creationId xmlns:a16="http://schemas.microsoft.com/office/drawing/2014/main" xmlns="" id="{7148ABD2-E447-429F-B97E-86494051C1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0" name="Freeform 22">
              <a:extLst>
                <a:ext uri="{FF2B5EF4-FFF2-40B4-BE49-F238E27FC236}">
                  <a16:creationId xmlns:a16="http://schemas.microsoft.com/office/drawing/2014/main" xmlns="" id="{99900F4A-F8CA-456E-9FA0-34572621C0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xmlns="" id="{DF5CD0A9-E49B-4968-886B-41C1A66D23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4">
              <a:extLst>
                <a:ext uri="{FF2B5EF4-FFF2-40B4-BE49-F238E27FC236}">
                  <a16:creationId xmlns:a16="http://schemas.microsoft.com/office/drawing/2014/main" xmlns="" id="{7E462582-7383-4272-A323-85C9D137C4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xmlns="" id="{CB472F67-7C37-4D80-B346-DE30D44B55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6">
              <a:extLst>
                <a:ext uri="{FF2B5EF4-FFF2-40B4-BE49-F238E27FC236}">
                  <a16:creationId xmlns:a16="http://schemas.microsoft.com/office/drawing/2014/main" xmlns="" id="{19A8AE83-358F-4D4E-91C7-F09E35097A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xmlns="" id="{C4B79436-9285-45DE-A9FB-B3DD750738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xmlns="" id="{B0BF8BF3-C90A-483A-B61E-13D2C41FBA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xmlns="" id="{31011274-F329-444B-9B06-69DD2EC449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xmlns="" id="{DB8B1D39-5B9A-4B4E-849B-A5821A2460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1">
              <a:extLst>
                <a:ext uri="{FF2B5EF4-FFF2-40B4-BE49-F238E27FC236}">
                  <a16:creationId xmlns:a16="http://schemas.microsoft.com/office/drawing/2014/main" xmlns="" id="{336ECD63-75C2-4A32-A31B-30BB309724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9" name="İçerik Yer Tutucusu 4">
            <a:extLst>
              <a:ext uri="{FF2B5EF4-FFF2-40B4-BE49-F238E27FC236}">
                <a16:creationId xmlns:a16="http://schemas.microsoft.com/office/drawing/2014/main" xmlns="" id="{DDE6FD21-159F-4A05-A97E-034CAB0C6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396" y="177553"/>
            <a:ext cx="7756966" cy="6436311"/>
          </a:xfrm>
          <a:prstGeom prst="rect">
            <a:avLst/>
          </a:prstGeom>
        </p:spPr>
      </p:pic>
      <p:sp>
        <p:nvSpPr>
          <p:cNvPr id="50" name="Unvan 3">
            <a:extLst>
              <a:ext uri="{FF2B5EF4-FFF2-40B4-BE49-F238E27FC236}">
                <a16:creationId xmlns:a16="http://schemas.microsoft.com/office/drawing/2014/main" xmlns="" id="{7A7BF211-5DD7-4453-A428-74AB2CB91365}"/>
              </a:ext>
            </a:extLst>
          </p:cNvPr>
          <p:cNvSpPr txBox="1">
            <a:spLocks/>
          </p:cNvSpPr>
          <p:nvPr/>
        </p:nvSpPr>
        <p:spPr>
          <a:xfrm>
            <a:off x="817563" y="2424789"/>
            <a:ext cx="2851417" cy="147857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>
                <a:solidFill>
                  <a:schemeClr val="bg2"/>
                </a:solidFill>
              </a:rPr>
              <a:t>Example Search result</a:t>
            </a:r>
            <a:endParaRPr lang="tr-TR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19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6697F791-5FFA-4164-899F-EB52EA72B0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4E28A1A9-FB81-4816-AAEA-C3B4309469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773AB25-A422-41AA-9737-5E04C1966D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AF0552B8-DE8C-40DF-B29F-1728E6A10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nvan 3">
            <a:extLst>
              <a:ext uri="{FF2B5EF4-FFF2-40B4-BE49-F238E27FC236}">
                <a16:creationId xmlns:a16="http://schemas.microsoft.com/office/drawing/2014/main" xmlns="" id="{0D7932FD-B3D1-4AE3-9EB4-9C8695A3D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63" y="2424789"/>
            <a:ext cx="2851417" cy="147857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noProof="0" smtClean="0">
                <a:solidFill>
                  <a:schemeClr val="bg2"/>
                </a:solidFill>
              </a:rPr>
              <a:t>Example Search result</a:t>
            </a:r>
            <a:endParaRPr lang="en-US" sz="3200" noProof="0">
              <a:solidFill>
                <a:schemeClr val="bg2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AD0D387-1584-4477-B5F8-52B50D4F22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xmlns="" id="{22C90122-8CF0-4164-B596-168DE41D39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xmlns="" id="{E74D534E-37A6-4D27-9C47-0B2F052783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xmlns="" id="{1C1C156E-D2E0-468A-9B19-79521D69BF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xmlns="" id="{14C97F11-4F6C-4DFF-89BC-3AEA5B7FF7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xmlns="" id="{773C2106-77CE-42E1-839F-925EAEBB2F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xmlns="" id="{E2807D33-BD1F-4B09-8D93-63C06DB3C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xmlns="" id="{84BDF3E8-157B-47D1-AF8E-FE1EFF0612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xmlns="" id="{68B482B5-E0FD-406A-99B2-297DF33354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xmlns="" id="{B8750F30-12E8-410B-8709-78F1EF3BBE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xmlns="" id="{DB2D030A-4700-4CC4-A971-F119F8372C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xmlns="" id="{B4E516DB-F66E-4E88-8CAA-67153F5618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Line 16">
              <a:extLst>
                <a:ext uri="{FF2B5EF4-FFF2-40B4-BE49-F238E27FC236}">
                  <a16:creationId xmlns:a16="http://schemas.microsoft.com/office/drawing/2014/main" xmlns="" id="{DF749FDD-DD56-4DC9-A379-77E1106981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xmlns="" id="{6AD95087-E0AF-45D3-B824-EFFCBBECDE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xmlns="" id="{2D21010F-3DE2-4881-B9D5-3415C4E05D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19">
              <a:extLst>
                <a:ext uri="{FF2B5EF4-FFF2-40B4-BE49-F238E27FC236}">
                  <a16:creationId xmlns:a16="http://schemas.microsoft.com/office/drawing/2014/main" xmlns="" id="{2AFDF4BC-8E99-4A2C-9EF2-4B98A05C2E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0">
              <a:extLst>
                <a:ext uri="{FF2B5EF4-FFF2-40B4-BE49-F238E27FC236}">
                  <a16:creationId xmlns:a16="http://schemas.microsoft.com/office/drawing/2014/main" xmlns="" id="{BB8EAEE8-22EA-4103-A02E-5043474C4B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Rectangle 21">
              <a:extLst>
                <a:ext uri="{FF2B5EF4-FFF2-40B4-BE49-F238E27FC236}">
                  <a16:creationId xmlns:a16="http://schemas.microsoft.com/office/drawing/2014/main" xmlns="" id="{7148ABD2-E447-429F-B97E-86494051C1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0" name="Freeform 22">
              <a:extLst>
                <a:ext uri="{FF2B5EF4-FFF2-40B4-BE49-F238E27FC236}">
                  <a16:creationId xmlns:a16="http://schemas.microsoft.com/office/drawing/2014/main" xmlns="" id="{99900F4A-F8CA-456E-9FA0-34572621C0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xmlns="" id="{DF5CD0A9-E49B-4968-886B-41C1A66D23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4">
              <a:extLst>
                <a:ext uri="{FF2B5EF4-FFF2-40B4-BE49-F238E27FC236}">
                  <a16:creationId xmlns:a16="http://schemas.microsoft.com/office/drawing/2014/main" xmlns="" id="{7E462582-7383-4272-A323-85C9D137C4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xmlns="" id="{CB472F67-7C37-4D80-B346-DE30D44B55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6">
              <a:extLst>
                <a:ext uri="{FF2B5EF4-FFF2-40B4-BE49-F238E27FC236}">
                  <a16:creationId xmlns:a16="http://schemas.microsoft.com/office/drawing/2014/main" xmlns="" id="{19A8AE83-358F-4D4E-91C7-F09E35097A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xmlns="" id="{C4B79436-9285-45DE-A9FB-B3DD750738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xmlns="" id="{B0BF8BF3-C90A-483A-B61E-13D2C41FBA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xmlns="" id="{31011274-F329-444B-9B06-69DD2EC449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xmlns="" id="{DB8B1D39-5B9A-4B4E-849B-A5821A2460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1">
              <a:extLst>
                <a:ext uri="{FF2B5EF4-FFF2-40B4-BE49-F238E27FC236}">
                  <a16:creationId xmlns:a16="http://schemas.microsoft.com/office/drawing/2014/main" xmlns="" id="{336ECD63-75C2-4A32-A31B-30BB309724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9" name="İçerik Yer Tutucusu 5">
            <a:extLst>
              <a:ext uri="{FF2B5EF4-FFF2-40B4-BE49-F238E27FC236}">
                <a16:creationId xmlns:a16="http://schemas.microsoft.com/office/drawing/2014/main" xmlns="" id="{02A071DC-2990-44DE-A8BC-89EF434B6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834" y="239697"/>
            <a:ext cx="7685528" cy="652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87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6697F791-5FFA-4164-899F-EB52EA72B0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4E28A1A9-FB81-4816-AAEA-C3B4309469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773AB25-A422-41AA-9737-5E04C1966D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AF0552B8-DE8C-40DF-B29F-1728E6A10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AD0D387-1584-4477-B5F8-52B50D4F22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xmlns="" id="{22C90122-8CF0-4164-B596-168DE41D39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xmlns="" id="{E74D534E-37A6-4D27-9C47-0B2F052783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xmlns="" id="{1C1C156E-D2E0-468A-9B19-79521D69BF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xmlns="" id="{14C97F11-4F6C-4DFF-89BC-3AEA5B7FF7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xmlns="" id="{773C2106-77CE-42E1-839F-925EAEBB2F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xmlns="" id="{E2807D33-BD1F-4B09-8D93-63C06DB3C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xmlns="" id="{84BDF3E8-157B-47D1-AF8E-FE1EFF0612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xmlns="" id="{68B482B5-E0FD-406A-99B2-297DF33354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xmlns="" id="{B8750F30-12E8-410B-8709-78F1EF3BBE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xmlns="" id="{DB2D030A-4700-4CC4-A971-F119F8372C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xmlns="" id="{B4E516DB-F66E-4E88-8CAA-67153F5618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Line 16">
              <a:extLst>
                <a:ext uri="{FF2B5EF4-FFF2-40B4-BE49-F238E27FC236}">
                  <a16:creationId xmlns:a16="http://schemas.microsoft.com/office/drawing/2014/main" xmlns="" id="{DF749FDD-DD56-4DC9-A379-77E1106981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xmlns="" id="{6AD95087-E0AF-45D3-B824-EFFCBBECDE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xmlns="" id="{2D21010F-3DE2-4881-B9D5-3415C4E05D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19">
              <a:extLst>
                <a:ext uri="{FF2B5EF4-FFF2-40B4-BE49-F238E27FC236}">
                  <a16:creationId xmlns:a16="http://schemas.microsoft.com/office/drawing/2014/main" xmlns="" id="{2AFDF4BC-8E99-4A2C-9EF2-4B98A05C2E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0">
              <a:extLst>
                <a:ext uri="{FF2B5EF4-FFF2-40B4-BE49-F238E27FC236}">
                  <a16:creationId xmlns:a16="http://schemas.microsoft.com/office/drawing/2014/main" xmlns="" id="{BB8EAEE8-22EA-4103-A02E-5043474C4B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Rectangle 21">
              <a:extLst>
                <a:ext uri="{FF2B5EF4-FFF2-40B4-BE49-F238E27FC236}">
                  <a16:creationId xmlns:a16="http://schemas.microsoft.com/office/drawing/2014/main" xmlns="" id="{7148ABD2-E447-429F-B97E-86494051C1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0" name="Freeform 22">
              <a:extLst>
                <a:ext uri="{FF2B5EF4-FFF2-40B4-BE49-F238E27FC236}">
                  <a16:creationId xmlns:a16="http://schemas.microsoft.com/office/drawing/2014/main" xmlns="" id="{99900F4A-F8CA-456E-9FA0-34572621C0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xmlns="" id="{DF5CD0A9-E49B-4968-886B-41C1A66D23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4">
              <a:extLst>
                <a:ext uri="{FF2B5EF4-FFF2-40B4-BE49-F238E27FC236}">
                  <a16:creationId xmlns:a16="http://schemas.microsoft.com/office/drawing/2014/main" xmlns="" id="{7E462582-7383-4272-A323-85C9D137C4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xmlns="" id="{CB472F67-7C37-4D80-B346-DE30D44B55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6">
              <a:extLst>
                <a:ext uri="{FF2B5EF4-FFF2-40B4-BE49-F238E27FC236}">
                  <a16:creationId xmlns:a16="http://schemas.microsoft.com/office/drawing/2014/main" xmlns="" id="{19A8AE83-358F-4D4E-91C7-F09E35097A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xmlns="" id="{C4B79436-9285-45DE-A9FB-B3DD750738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xmlns="" id="{B0BF8BF3-C90A-483A-B61E-13D2C41FBA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xmlns="" id="{31011274-F329-444B-9B06-69DD2EC449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xmlns="" id="{DB8B1D39-5B9A-4B4E-849B-A5821A2460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1">
              <a:extLst>
                <a:ext uri="{FF2B5EF4-FFF2-40B4-BE49-F238E27FC236}">
                  <a16:creationId xmlns:a16="http://schemas.microsoft.com/office/drawing/2014/main" xmlns="" id="{336ECD63-75C2-4A32-A31B-30BB309724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9" name="İçerik Yer Tutucusu 5">
            <a:extLst>
              <a:ext uri="{FF2B5EF4-FFF2-40B4-BE49-F238E27FC236}">
                <a16:creationId xmlns:a16="http://schemas.microsoft.com/office/drawing/2014/main" xmlns="" id="{87E24D33-77B0-4072-9A12-AC87C5DA6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728" y="150920"/>
            <a:ext cx="7962597" cy="6569476"/>
          </a:xfrm>
          <a:prstGeom prst="rect">
            <a:avLst/>
          </a:prstGeom>
        </p:spPr>
      </p:pic>
      <p:sp>
        <p:nvSpPr>
          <p:cNvPr id="51" name="Unvan 3">
            <a:extLst>
              <a:ext uri="{FF2B5EF4-FFF2-40B4-BE49-F238E27FC236}">
                <a16:creationId xmlns:a16="http://schemas.microsoft.com/office/drawing/2014/main" xmlns="" id="{0B549267-33D9-47ED-9009-8D5096678033}"/>
              </a:ext>
            </a:extLst>
          </p:cNvPr>
          <p:cNvSpPr txBox="1">
            <a:spLocks/>
          </p:cNvSpPr>
          <p:nvPr/>
        </p:nvSpPr>
        <p:spPr>
          <a:xfrm>
            <a:off x="817563" y="2424789"/>
            <a:ext cx="2851417" cy="147857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>
                <a:solidFill>
                  <a:schemeClr val="bg2"/>
                </a:solidFill>
              </a:rPr>
              <a:t>Example Search result</a:t>
            </a:r>
            <a:endParaRPr lang="tr-TR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933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B722E146-FF7D-430C-AB5C-B35ECC79F3E4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000" noProof="0" dirty="0" smtClean="0">
                <a:solidFill>
                  <a:schemeClr val="tx2">
                    <a:lumMod val="75000"/>
                  </a:schemeClr>
                </a:solidFill>
              </a:rPr>
              <a:t>What Is </a:t>
            </a:r>
            <a:r>
              <a:rPr lang="en-US" sz="5000" noProof="0" dirty="0" err="1" smtClean="0">
                <a:solidFill>
                  <a:schemeClr val="tx2">
                    <a:lumMod val="75000"/>
                  </a:schemeClr>
                </a:solidFill>
              </a:rPr>
              <a:t>phI</a:t>
            </a:r>
            <a:r>
              <a:rPr lang="en-US" sz="5000" noProof="0" dirty="0" smtClean="0">
                <a:solidFill>
                  <a:schemeClr val="tx2">
                    <a:lumMod val="75000"/>
                  </a:schemeClr>
                </a:solidFill>
              </a:rPr>
              <a:t>-blast?</a:t>
            </a:r>
            <a:endParaRPr lang="en-US" sz="5000" noProof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0DE5DBB-9024-419D-876B-BFFCA12F3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697768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US" noProof="0" smtClean="0"/>
              <a:t>• </a:t>
            </a:r>
            <a:r>
              <a:rPr lang="en-US" sz="3000" noProof="0" smtClean="0"/>
              <a:t>PHI-BLAST is an algorithm that combines regular expression pattern with local alignments surrounding the match in protein or DNA sequences of interest.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52811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6697F791-5FFA-4164-899F-EB52EA72B0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4E28A1A9-FB81-4816-AAEA-C3B4309469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773AB25-A422-41AA-9737-5E04C1966D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AF0552B8-DE8C-40DF-B29F-1728E6A10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nvan 1">
            <a:extLst>
              <a:ext uri="{FF2B5EF4-FFF2-40B4-BE49-F238E27FC236}">
                <a16:creationId xmlns:a16="http://schemas.microsoft.com/office/drawing/2014/main" xmlns="" id="{E92FEFB1-682D-4309-805C-A233C22D1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2500009"/>
            <a:ext cx="2851417" cy="147857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noProof="0" dirty="0" smtClean="0">
                <a:solidFill>
                  <a:schemeClr val="bg2"/>
                </a:solidFill>
              </a:rPr>
              <a:t>STEPS IN </a:t>
            </a:r>
            <a:br>
              <a:rPr lang="en-US" sz="3200" noProof="0" dirty="0" smtClean="0">
                <a:solidFill>
                  <a:schemeClr val="bg2"/>
                </a:solidFill>
              </a:rPr>
            </a:br>
            <a:r>
              <a:rPr lang="en-US" sz="3200" noProof="0" dirty="0" smtClean="0">
                <a:solidFill>
                  <a:schemeClr val="bg2"/>
                </a:solidFill>
              </a:rPr>
              <a:t>PHI-BLAST</a:t>
            </a:r>
            <a:endParaRPr lang="en-US" sz="3200" noProof="0" dirty="0">
              <a:solidFill>
                <a:schemeClr val="bg2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AD0D387-1584-4477-B5F8-52B50D4F22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xmlns="" id="{22C90122-8CF0-4164-B596-168DE41D39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xmlns="" id="{E74D534E-37A6-4D27-9C47-0B2F052783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xmlns="" id="{1C1C156E-D2E0-468A-9B19-79521D69BF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xmlns="" id="{14C97F11-4F6C-4DFF-89BC-3AEA5B7FF7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xmlns="" id="{773C2106-77CE-42E1-839F-925EAEBB2F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xmlns="" id="{E2807D33-BD1F-4B09-8D93-63C06DB3C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xmlns="" id="{84BDF3E8-157B-47D1-AF8E-FE1EFF0612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xmlns="" id="{68B482B5-E0FD-406A-99B2-297DF33354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xmlns="" id="{B8750F30-12E8-410B-8709-78F1EF3BBE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xmlns="" id="{DB2D030A-4700-4CC4-A971-F119F8372C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xmlns="" id="{B4E516DB-F66E-4E88-8CAA-67153F5618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Line 16">
              <a:extLst>
                <a:ext uri="{FF2B5EF4-FFF2-40B4-BE49-F238E27FC236}">
                  <a16:creationId xmlns:a16="http://schemas.microsoft.com/office/drawing/2014/main" xmlns="" id="{DF749FDD-DD56-4DC9-A379-77E1106981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xmlns="" id="{6AD95087-E0AF-45D3-B824-EFFCBBECDE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xmlns="" id="{2D21010F-3DE2-4881-B9D5-3415C4E05D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19">
              <a:extLst>
                <a:ext uri="{FF2B5EF4-FFF2-40B4-BE49-F238E27FC236}">
                  <a16:creationId xmlns:a16="http://schemas.microsoft.com/office/drawing/2014/main" xmlns="" id="{2AFDF4BC-8E99-4A2C-9EF2-4B98A05C2E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0">
              <a:extLst>
                <a:ext uri="{FF2B5EF4-FFF2-40B4-BE49-F238E27FC236}">
                  <a16:creationId xmlns:a16="http://schemas.microsoft.com/office/drawing/2014/main" xmlns="" id="{BB8EAEE8-22EA-4103-A02E-5043474C4B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Rectangle 21">
              <a:extLst>
                <a:ext uri="{FF2B5EF4-FFF2-40B4-BE49-F238E27FC236}">
                  <a16:creationId xmlns:a16="http://schemas.microsoft.com/office/drawing/2014/main" xmlns="" id="{7148ABD2-E447-429F-B97E-86494051C1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0" name="Freeform 22">
              <a:extLst>
                <a:ext uri="{FF2B5EF4-FFF2-40B4-BE49-F238E27FC236}">
                  <a16:creationId xmlns:a16="http://schemas.microsoft.com/office/drawing/2014/main" xmlns="" id="{99900F4A-F8CA-456E-9FA0-34572621C0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xmlns="" id="{DF5CD0A9-E49B-4968-886B-41C1A66D23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4">
              <a:extLst>
                <a:ext uri="{FF2B5EF4-FFF2-40B4-BE49-F238E27FC236}">
                  <a16:creationId xmlns:a16="http://schemas.microsoft.com/office/drawing/2014/main" xmlns="" id="{7E462582-7383-4272-A323-85C9D137C4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xmlns="" id="{CB472F67-7C37-4D80-B346-DE30D44B55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6">
              <a:extLst>
                <a:ext uri="{FF2B5EF4-FFF2-40B4-BE49-F238E27FC236}">
                  <a16:creationId xmlns:a16="http://schemas.microsoft.com/office/drawing/2014/main" xmlns="" id="{19A8AE83-358F-4D4E-91C7-F09E35097A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xmlns="" id="{C4B79436-9285-45DE-A9FB-B3DD750738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xmlns="" id="{B0BF8BF3-C90A-483A-B61E-13D2C41FBA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xmlns="" id="{31011274-F329-444B-9B06-69DD2EC449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xmlns="" id="{DB8B1D39-5B9A-4B4E-849B-A5821A2460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1">
              <a:extLst>
                <a:ext uri="{FF2B5EF4-FFF2-40B4-BE49-F238E27FC236}">
                  <a16:creationId xmlns:a16="http://schemas.microsoft.com/office/drawing/2014/main" xmlns="" id="{336ECD63-75C2-4A32-A31B-30BB309724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9" name="İçerik Yer Tutucusu 5">
            <a:extLst>
              <a:ext uri="{FF2B5EF4-FFF2-40B4-BE49-F238E27FC236}">
                <a16:creationId xmlns:a16="http://schemas.microsoft.com/office/drawing/2014/main" xmlns="" id="{F6301107-B8AC-4BA4-B5E1-525A1D207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516" y="284086"/>
            <a:ext cx="7686409" cy="62765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5977" y="4533152"/>
            <a:ext cx="1897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MSA: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Multiple Sequence Alignment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82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DBA3CDB8-4251-4111-B16B-CEB9613BB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000" noProof="0" smtClean="0">
                <a:solidFill>
                  <a:schemeClr val="tx2">
                    <a:lumMod val="75000"/>
                  </a:schemeClr>
                </a:solidFill>
              </a:rPr>
              <a:t>How IT WORKS?</a:t>
            </a:r>
            <a:endParaRPr lang="en-US" sz="5000" noProof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FD4A56BB-B35A-4325-BF1E-553905955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noProof="0" dirty="0" smtClean="0"/>
              <a:t> Given a sequence S and regular expression pattern P occurring in S,</a:t>
            </a:r>
          </a:p>
          <a:p>
            <a:endParaRPr lang="en-US" noProof="0" dirty="0" smtClean="0"/>
          </a:p>
          <a:p>
            <a:r>
              <a:rPr lang="en-US" sz="3000" noProof="0" dirty="0" smtClean="0"/>
              <a:t>PHI-BLAST searches for occurrence of P and also sequences homologous in the vicinity of P</a:t>
            </a:r>
            <a:endParaRPr lang="en-US" sz="3000" noProof="0" dirty="0"/>
          </a:p>
        </p:txBody>
      </p:sp>
    </p:spTree>
    <p:extLst>
      <p:ext uri="{BB962C8B-B14F-4D97-AF65-F5344CB8AC3E}">
        <p14:creationId xmlns:p14="http://schemas.microsoft.com/office/powerpoint/2010/main" val="262949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6697F791-5FFA-4164-899F-EB52EA72B0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4E28A1A9-FB81-4816-AAEA-C3B4309469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773AB25-A422-41AA-9737-5E04C1966D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AF0552B8-DE8C-40DF-B29F-1728E6A10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nvan 1">
            <a:extLst>
              <a:ext uri="{FF2B5EF4-FFF2-40B4-BE49-F238E27FC236}">
                <a16:creationId xmlns:a16="http://schemas.microsoft.com/office/drawing/2014/main" xmlns="" id="{94103D78-0514-44C7-9E12-8DA5E6BCA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2383063"/>
            <a:ext cx="2851417" cy="147857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noProof="0" dirty="0" smtClean="0">
                <a:solidFill>
                  <a:schemeClr val="bg2"/>
                </a:solidFill>
              </a:rPr>
              <a:t>How IT WORKS?</a:t>
            </a:r>
            <a:endParaRPr lang="en-US" sz="3200" noProof="0" dirty="0">
              <a:solidFill>
                <a:schemeClr val="bg2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AD0D387-1584-4477-B5F8-52B50D4F22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xmlns="" id="{22C90122-8CF0-4164-B596-168DE41D39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xmlns="" id="{E74D534E-37A6-4D27-9C47-0B2F052783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xmlns="" id="{1C1C156E-D2E0-468A-9B19-79521D69BF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xmlns="" id="{14C97F11-4F6C-4DFF-89BC-3AEA5B7FF7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xmlns="" id="{773C2106-77CE-42E1-839F-925EAEBB2F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xmlns="" id="{E2807D33-BD1F-4B09-8D93-63C06DB3C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xmlns="" id="{84BDF3E8-157B-47D1-AF8E-FE1EFF0612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xmlns="" id="{68B482B5-E0FD-406A-99B2-297DF33354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xmlns="" id="{B8750F30-12E8-410B-8709-78F1EF3BBE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xmlns="" id="{DB2D030A-4700-4CC4-A971-F119F8372C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xmlns="" id="{B4E516DB-F66E-4E88-8CAA-67153F5618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Line 16">
              <a:extLst>
                <a:ext uri="{FF2B5EF4-FFF2-40B4-BE49-F238E27FC236}">
                  <a16:creationId xmlns:a16="http://schemas.microsoft.com/office/drawing/2014/main" xmlns="" id="{DF749FDD-DD56-4DC9-A379-77E1106981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xmlns="" id="{6AD95087-E0AF-45D3-B824-EFFCBBECDE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xmlns="" id="{2D21010F-3DE2-4881-B9D5-3415C4E05D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19">
              <a:extLst>
                <a:ext uri="{FF2B5EF4-FFF2-40B4-BE49-F238E27FC236}">
                  <a16:creationId xmlns:a16="http://schemas.microsoft.com/office/drawing/2014/main" xmlns="" id="{2AFDF4BC-8E99-4A2C-9EF2-4B98A05C2E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0">
              <a:extLst>
                <a:ext uri="{FF2B5EF4-FFF2-40B4-BE49-F238E27FC236}">
                  <a16:creationId xmlns:a16="http://schemas.microsoft.com/office/drawing/2014/main" xmlns="" id="{BB8EAEE8-22EA-4103-A02E-5043474C4B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Rectangle 21">
              <a:extLst>
                <a:ext uri="{FF2B5EF4-FFF2-40B4-BE49-F238E27FC236}">
                  <a16:creationId xmlns:a16="http://schemas.microsoft.com/office/drawing/2014/main" xmlns="" id="{7148ABD2-E447-429F-B97E-86494051C1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0" name="Freeform 22">
              <a:extLst>
                <a:ext uri="{FF2B5EF4-FFF2-40B4-BE49-F238E27FC236}">
                  <a16:creationId xmlns:a16="http://schemas.microsoft.com/office/drawing/2014/main" xmlns="" id="{99900F4A-F8CA-456E-9FA0-34572621C0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xmlns="" id="{DF5CD0A9-E49B-4968-886B-41C1A66D23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4">
              <a:extLst>
                <a:ext uri="{FF2B5EF4-FFF2-40B4-BE49-F238E27FC236}">
                  <a16:creationId xmlns:a16="http://schemas.microsoft.com/office/drawing/2014/main" xmlns="" id="{7E462582-7383-4272-A323-85C9D137C4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xmlns="" id="{CB472F67-7C37-4D80-B346-DE30D44B55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6">
              <a:extLst>
                <a:ext uri="{FF2B5EF4-FFF2-40B4-BE49-F238E27FC236}">
                  <a16:creationId xmlns:a16="http://schemas.microsoft.com/office/drawing/2014/main" xmlns="" id="{19A8AE83-358F-4D4E-91C7-F09E35097A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xmlns="" id="{C4B79436-9285-45DE-A9FB-B3DD750738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xmlns="" id="{B0BF8BF3-C90A-483A-B61E-13D2C41FBA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xmlns="" id="{31011274-F329-444B-9B06-69DD2EC449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xmlns="" id="{DB8B1D39-5B9A-4B4E-849B-A5821A2460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1">
              <a:extLst>
                <a:ext uri="{FF2B5EF4-FFF2-40B4-BE49-F238E27FC236}">
                  <a16:creationId xmlns:a16="http://schemas.microsoft.com/office/drawing/2014/main" xmlns="" id="{336ECD63-75C2-4A32-A31B-30BB309724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9" name="İçerik Yer Tutucusu 5">
            <a:extLst>
              <a:ext uri="{FF2B5EF4-FFF2-40B4-BE49-F238E27FC236}">
                <a16:creationId xmlns:a16="http://schemas.microsoft.com/office/drawing/2014/main" xmlns="" id="{F252482B-6521-4C71-A570-0E67DF546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40" y="248575"/>
            <a:ext cx="7545086" cy="623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45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0CC4950-B92C-4709-A682-9DA26500E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4" y="2595717"/>
            <a:ext cx="9905999" cy="3541714"/>
          </a:xfrm>
        </p:spPr>
        <p:txBody>
          <a:bodyPr/>
          <a:lstStyle/>
          <a:p>
            <a:r>
              <a:rPr lang="en-US" noProof="0" dirty="0" smtClean="0"/>
              <a:t> </a:t>
            </a:r>
            <a:r>
              <a:rPr lang="en-US" altLang="tr-TR" sz="3000" noProof="0" dirty="0" smtClean="0"/>
              <a:t>PHI-BLAST is integrated with Position-Specific Iterated BLAST (PSI-BLAST), so that </a:t>
            </a:r>
            <a:r>
              <a:rPr lang="en-US" altLang="tr-TR" sz="3000" noProof="0" dirty="0" smtClean="0">
                <a:solidFill>
                  <a:schemeClr val="hlink"/>
                </a:solidFill>
              </a:rPr>
              <a:t>the results of a PHI-BLAST query can be used to initiate one or more rounds of PSI-BLAST searching</a:t>
            </a:r>
            <a:r>
              <a:rPr lang="en-US" altLang="tr-TR" sz="3000" noProof="0" dirty="0" smtClean="0"/>
              <a:t>. </a:t>
            </a:r>
          </a:p>
          <a:p>
            <a:endParaRPr lang="en-US" altLang="tr-TR" sz="3000" noProof="0" dirty="0" smtClean="0"/>
          </a:p>
          <a:p>
            <a:r>
              <a:rPr lang="en-US" altLang="tr-TR" sz="3000" noProof="0" dirty="0" smtClean="0"/>
              <a:t> Databases can be searched very efficiently.</a:t>
            </a:r>
          </a:p>
          <a:p>
            <a:endParaRPr lang="en-US" noProof="0" dirty="0"/>
          </a:p>
        </p:txBody>
      </p:sp>
      <p:sp>
        <p:nvSpPr>
          <p:cNvPr id="4" name="Unvan 3">
            <a:extLst>
              <a:ext uri="{FF2B5EF4-FFF2-40B4-BE49-F238E27FC236}">
                <a16:creationId xmlns:a16="http://schemas.microsoft.com/office/drawing/2014/main" xmlns="" id="{3935C67E-F104-4664-8453-343504BAA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9125"/>
            <a:ext cx="9906000" cy="147796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000" noProof="0" smtClean="0">
                <a:solidFill>
                  <a:schemeClr val="tx2"/>
                </a:solidFill>
              </a:rPr>
              <a:t>ADVANTAGES</a:t>
            </a:r>
            <a:endParaRPr lang="en-US" sz="5000" noProof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91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86600D6D-6059-4D86-AA40-FAE8F5F23E6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noProof="0" smtClean="0"/>
              <a:t> </a:t>
            </a:r>
            <a:r>
              <a:rPr lang="en-US" sz="5000" noProof="0" smtClean="0">
                <a:solidFill>
                  <a:schemeClr val="tx2">
                    <a:lumMod val="75000"/>
                  </a:schemeClr>
                </a:solidFill>
              </a:rPr>
              <a:t>sYNTAx</a:t>
            </a:r>
            <a:endParaRPr lang="en-US" sz="5000" noProof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FE5C91F-E626-40BF-A388-7B19D78BD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noProof="0" dirty="0" smtClean="0"/>
              <a:t>The syntax for regular expression patterns follows the rules of PROSITE</a:t>
            </a:r>
          </a:p>
          <a:p>
            <a:endParaRPr lang="en-US" sz="3000" noProof="0" dirty="0" smtClean="0"/>
          </a:p>
          <a:p>
            <a:r>
              <a:rPr lang="en-US" sz="3000" noProof="0" dirty="0" smtClean="0"/>
              <a:t>PROSITE is a database which is consist of documentation entries describing protein domains, families and functional sites</a:t>
            </a:r>
            <a:endParaRPr lang="en-US" sz="3000" noProof="0" dirty="0"/>
          </a:p>
        </p:txBody>
      </p:sp>
    </p:spTree>
    <p:extLst>
      <p:ext uri="{BB962C8B-B14F-4D97-AF65-F5344CB8AC3E}">
        <p14:creationId xmlns:p14="http://schemas.microsoft.com/office/powerpoint/2010/main" val="21322049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1" name="Rectangle 60">
            <a:extLst>
              <a:ext uri="{FF2B5EF4-FFF2-40B4-BE49-F238E27FC236}">
                <a16:creationId xmlns:a16="http://schemas.microsoft.com/office/drawing/2014/main" xmlns="" id="{6697F791-5FFA-4164-899F-EB52EA72B0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2">
            <a:extLst>
              <a:ext uri="{FF2B5EF4-FFF2-40B4-BE49-F238E27FC236}">
                <a16:creationId xmlns:a16="http://schemas.microsoft.com/office/drawing/2014/main" xmlns="" id="{4E28A1A9-FB81-4816-AAEA-C3B4309469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Rectangle 64">
            <a:extLst>
              <a:ext uri="{FF2B5EF4-FFF2-40B4-BE49-F238E27FC236}">
                <a16:creationId xmlns:a16="http://schemas.microsoft.com/office/drawing/2014/main" xmlns="" id="{B773AB25-A422-41AA-9737-5E04C1966D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2">
            <a:extLst>
              <a:ext uri="{FF2B5EF4-FFF2-40B4-BE49-F238E27FC236}">
                <a16:creationId xmlns:a16="http://schemas.microsoft.com/office/drawing/2014/main" xmlns="" id="{AF0552B8-DE8C-40DF-B29F-1728E6A10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nvan 1">
            <a:extLst>
              <a:ext uri="{FF2B5EF4-FFF2-40B4-BE49-F238E27FC236}">
                <a16:creationId xmlns:a16="http://schemas.microsoft.com/office/drawing/2014/main" xmlns="" id="{EF4E9A81-8437-4A5F-8F51-AC3BD0E74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76" y="992716"/>
            <a:ext cx="2851417" cy="2004985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2000" noProof="0" dirty="0" smtClean="0">
                <a:solidFill>
                  <a:srgbClr val="FFFFFF"/>
                </a:solidFill>
              </a:rPr>
              <a:t> </a:t>
            </a:r>
            <a:br>
              <a:rPr lang="en-US" sz="2000" noProof="0" dirty="0" smtClean="0">
                <a:solidFill>
                  <a:srgbClr val="FFFFFF"/>
                </a:solidFill>
              </a:rPr>
            </a:br>
            <a:r>
              <a:rPr lang="en-US" sz="3000" noProof="0" dirty="0" smtClean="0">
                <a:solidFill>
                  <a:srgbClr val="FFFFFF"/>
                </a:solidFill>
              </a:rPr>
              <a:t>Pattern syntax used In the PROSITE database :</a:t>
            </a:r>
            <a:r>
              <a:rPr lang="en-US" sz="2000" noProof="0" dirty="0" smtClean="0">
                <a:solidFill>
                  <a:srgbClr val="FFFFFF"/>
                </a:solidFill>
              </a:rPr>
              <a:t/>
            </a:r>
            <a:br>
              <a:rPr lang="en-US" sz="2000" noProof="0" dirty="0" smtClean="0">
                <a:solidFill>
                  <a:srgbClr val="FFFFFF"/>
                </a:solidFill>
              </a:rPr>
            </a:br>
            <a:endParaRPr lang="en-US" sz="2000" noProof="0" dirty="0">
              <a:solidFill>
                <a:srgbClr val="FFFFFF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A617C9CF-D8B3-4826-87D7-BE5488080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876" y="3107240"/>
            <a:ext cx="2862444" cy="203960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400" noProof="0" smtClean="0">
                <a:solidFill>
                  <a:srgbClr val="FFFFFF"/>
                </a:solidFill>
              </a:rPr>
              <a:t>•</a:t>
            </a:r>
            <a:r>
              <a:rPr lang="en-US" sz="2500" noProof="0" smtClean="0">
                <a:solidFill>
                  <a:srgbClr val="FFFFFF"/>
                </a:solidFill>
              </a:rPr>
              <a:t> </a:t>
            </a:r>
            <a:r>
              <a:rPr lang="en-US" sz="3000" noProof="0" smtClean="0">
                <a:solidFill>
                  <a:srgbClr val="FFFFFF"/>
                </a:solidFill>
              </a:rPr>
              <a:t>The standart IUPAC one letter codes for the amino acid are used</a:t>
            </a:r>
          </a:p>
          <a:p>
            <a:pPr marL="0" indent="0">
              <a:buNone/>
            </a:pPr>
            <a:endParaRPr lang="en-US" sz="1400" noProof="0">
              <a:solidFill>
                <a:srgbClr val="FFFFFF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6AD0D387-1584-4477-B5F8-52B50D4F22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0" name="Rectangle 5">
              <a:extLst>
                <a:ext uri="{FF2B5EF4-FFF2-40B4-BE49-F238E27FC236}">
                  <a16:creationId xmlns:a16="http://schemas.microsoft.com/office/drawing/2014/main" xmlns="" id="{22C90122-8CF0-4164-B596-168DE41D39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6">
              <a:extLst>
                <a:ext uri="{FF2B5EF4-FFF2-40B4-BE49-F238E27FC236}">
                  <a16:creationId xmlns:a16="http://schemas.microsoft.com/office/drawing/2014/main" xmlns="" id="{E74D534E-37A6-4D27-9C47-0B2F052783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7">
              <a:extLst>
                <a:ext uri="{FF2B5EF4-FFF2-40B4-BE49-F238E27FC236}">
                  <a16:creationId xmlns:a16="http://schemas.microsoft.com/office/drawing/2014/main" xmlns="" id="{1C1C156E-D2E0-468A-9B19-79521D69BF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8">
              <a:extLst>
                <a:ext uri="{FF2B5EF4-FFF2-40B4-BE49-F238E27FC236}">
                  <a16:creationId xmlns:a16="http://schemas.microsoft.com/office/drawing/2014/main" xmlns="" id="{14C97F11-4F6C-4DFF-89BC-3AEA5B7FF7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9">
              <a:extLst>
                <a:ext uri="{FF2B5EF4-FFF2-40B4-BE49-F238E27FC236}">
                  <a16:creationId xmlns:a16="http://schemas.microsoft.com/office/drawing/2014/main" xmlns="" id="{773C2106-77CE-42E1-839F-925EAEBB2F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0">
              <a:extLst>
                <a:ext uri="{FF2B5EF4-FFF2-40B4-BE49-F238E27FC236}">
                  <a16:creationId xmlns:a16="http://schemas.microsoft.com/office/drawing/2014/main" xmlns="" id="{E2807D33-BD1F-4B09-8D93-63C06DB3C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1">
              <a:extLst>
                <a:ext uri="{FF2B5EF4-FFF2-40B4-BE49-F238E27FC236}">
                  <a16:creationId xmlns:a16="http://schemas.microsoft.com/office/drawing/2014/main" xmlns="" id="{84BDF3E8-157B-47D1-AF8E-FE1EFF0612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2">
              <a:extLst>
                <a:ext uri="{FF2B5EF4-FFF2-40B4-BE49-F238E27FC236}">
                  <a16:creationId xmlns:a16="http://schemas.microsoft.com/office/drawing/2014/main" xmlns="" id="{68B482B5-E0FD-406A-99B2-297DF33354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3">
              <a:extLst>
                <a:ext uri="{FF2B5EF4-FFF2-40B4-BE49-F238E27FC236}">
                  <a16:creationId xmlns:a16="http://schemas.microsoft.com/office/drawing/2014/main" xmlns="" id="{B8750F30-12E8-410B-8709-78F1EF3BBE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4">
              <a:extLst>
                <a:ext uri="{FF2B5EF4-FFF2-40B4-BE49-F238E27FC236}">
                  <a16:creationId xmlns:a16="http://schemas.microsoft.com/office/drawing/2014/main" xmlns="" id="{DB2D030A-4700-4CC4-A971-F119F8372C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5">
              <a:extLst>
                <a:ext uri="{FF2B5EF4-FFF2-40B4-BE49-F238E27FC236}">
                  <a16:creationId xmlns:a16="http://schemas.microsoft.com/office/drawing/2014/main" xmlns="" id="{B4E516DB-F66E-4E88-8CAA-67153F5618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Line 16">
              <a:extLst>
                <a:ext uri="{FF2B5EF4-FFF2-40B4-BE49-F238E27FC236}">
                  <a16:creationId xmlns:a16="http://schemas.microsoft.com/office/drawing/2014/main" xmlns="" id="{DF749FDD-DD56-4DC9-A379-77E1106981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2" name="Freeform 17">
              <a:extLst>
                <a:ext uri="{FF2B5EF4-FFF2-40B4-BE49-F238E27FC236}">
                  <a16:creationId xmlns:a16="http://schemas.microsoft.com/office/drawing/2014/main" xmlns="" id="{6AD95087-E0AF-45D3-B824-EFFCBBECDE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8">
              <a:extLst>
                <a:ext uri="{FF2B5EF4-FFF2-40B4-BE49-F238E27FC236}">
                  <a16:creationId xmlns:a16="http://schemas.microsoft.com/office/drawing/2014/main" xmlns="" id="{2D21010F-3DE2-4881-B9D5-3415C4E05D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9">
              <a:extLst>
                <a:ext uri="{FF2B5EF4-FFF2-40B4-BE49-F238E27FC236}">
                  <a16:creationId xmlns:a16="http://schemas.microsoft.com/office/drawing/2014/main" xmlns="" id="{2AFDF4BC-8E99-4A2C-9EF2-4B98A05C2E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0">
              <a:extLst>
                <a:ext uri="{FF2B5EF4-FFF2-40B4-BE49-F238E27FC236}">
                  <a16:creationId xmlns:a16="http://schemas.microsoft.com/office/drawing/2014/main" xmlns="" id="{BB8EAEE8-22EA-4103-A02E-5043474C4B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Rectangle 21">
              <a:extLst>
                <a:ext uri="{FF2B5EF4-FFF2-40B4-BE49-F238E27FC236}">
                  <a16:creationId xmlns:a16="http://schemas.microsoft.com/office/drawing/2014/main" xmlns="" id="{7148ABD2-E447-429F-B97E-86494051C1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7" name="Freeform 22">
              <a:extLst>
                <a:ext uri="{FF2B5EF4-FFF2-40B4-BE49-F238E27FC236}">
                  <a16:creationId xmlns:a16="http://schemas.microsoft.com/office/drawing/2014/main" xmlns="" id="{99900F4A-F8CA-456E-9FA0-34572621C0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3">
              <a:extLst>
                <a:ext uri="{FF2B5EF4-FFF2-40B4-BE49-F238E27FC236}">
                  <a16:creationId xmlns:a16="http://schemas.microsoft.com/office/drawing/2014/main" xmlns="" id="{DF5CD0A9-E49B-4968-886B-41C1A66D23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4">
              <a:extLst>
                <a:ext uri="{FF2B5EF4-FFF2-40B4-BE49-F238E27FC236}">
                  <a16:creationId xmlns:a16="http://schemas.microsoft.com/office/drawing/2014/main" xmlns="" id="{7E462582-7383-4272-A323-85C9D137C4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5">
              <a:extLst>
                <a:ext uri="{FF2B5EF4-FFF2-40B4-BE49-F238E27FC236}">
                  <a16:creationId xmlns:a16="http://schemas.microsoft.com/office/drawing/2014/main" xmlns="" id="{CB472F67-7C37-4D80-B346-DE30D44B55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6">
              <a:extLst>
                <a:ext uri="{FF2B5EF4-FFF2-40B4-BE49-F238E27FC236}">
                  <a16:creationId xmlns:a16="http://schemas.microsoft.com/office/drawing/2014/main" xmlns="" id="{19A8AE83-358F-4D4E-91C7-F09E35097A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7">
              <a:extLst>
                <a:ext uri="{FF2B5EF4-FFF2-40B4-BE49-F238E27FC236}">
                  <a16:creationId xmlns:a16="http://schemas.microsoft.com/office/drawing/2014/main" xmlns="" id="{C4B79436-9285-45DE-A9FB-B3DD750738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8">
              <a:extLst>
                <a:ext uri="{FF2B5EF4-FFF2-40B4-BE49-F238E27FC236}">
                  <a16:creationId xmlns:a16="http://schemas.microsoft.com/office/drawing/2014/main" xmlns="" id="{B0BF8BF3-C90A-483A-B61E-13D2C41FBA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9">
              <a:extLst>
                <a:ext uri="{FF2B5EF4-FFF2-40B4-BE49-F238E27FC236}">
                  <a16:creationId xmlns:a16="http://schemas.microsoft.com/office/drawing/2014/main" xmlns="" id="{31011274-F329-444B-9B06-69DD2EC449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30">
              <a:extLst>
                <a:ext uri="{FF2B5EF4-FFF2-40B4-BE49-F238E27FC236}">
                  <a16:creationId xmlns:a16="http://schemas.microsoft.com/office/drawing/2014/main" xmlns="" id="{DB8B1D39-5B9A-4B4E-849B-A5821A2460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31">
              <a:extLst>
                <a:ext uri="{FF2B5EF4-FFF2-40B4-BE49-F238E27FC236}">
                  <a16:creationId xmlns:a16="http://schemas.microsoft.com/office/drawing/2014/main" xmlns="" id="{336ECD63-75C2-4A32-A31B-30BB309724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44DD0FD1-9C5D-4418-AD91-5C1518FEA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865" y="123824"/>
            <a:ext cx="7797497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14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>
            <a:extLst>
              <a:ext uri="{FF2B5EF4-FFF2-40B4-BE49-F238E27FC236}">
                <a16:creationId xmlns:a16="http://schemas.microsoft.com/office/drawing/2014/main" xmlns="" id="{705F8AAA-1CAA-4281-8A4C-7682A0572DD9}"/>
              </a:ext>
            </a:extLst>
          </p:cNvPr>
          <p:cNvSpPr txBox="1"/>
          <p:nvPr/>
        </p:nvSpPr>
        <p:spPr>
          <a:xfrm>
            <a:off x="1488489" y="382012"/>
            <a:ext cx="921502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‘x’   : any amino acid</a:t>
            </a:r>
          </a:p>
          <a:p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‘[]’  : residues allowed at the position</a:t>
            </a:r>
          </a:p>
          <a:p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‘{}’ : residues forbidden at the position</a:t>
            </a:r>
          </a:p>
          <a:p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‘()’  : repetition of a pattern element like X(n) or X(</a:t>
            </a:r>
            <a:r>
              <a:rPr lang="en-GB" sz="30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 </a:t>
            </a:r>
          </a:p>
          <a:p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X(3) : X-X-X</a:t>
            </a:r>
          </a:p>
          <a:p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X(2,4) : X-X, X-X-X, X-X-X-X</a:t>
            </a:r>
          </a:p>
          <a:p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can only use a range with X not amino acids code!</a:t>
            </a:r>
          </a:p>
          <a:p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A(2,4)  is not valid!</a:t>
            </a:r>
          </a:p>
          <a:p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‘-’   : separates each pattern element</a:t>
            </a:r>
          </a:p>
          <a:p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‘&lt;’  : indicated a N-terminal restriction of the pattern</a:t>
            </a:r>
          </a:p>
          <a:p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‘&gt;’  : indicated a C-terminal restriction of the pattern</a:t>
            </a:r>
          </a:p>
          <a:p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‘.’   : the period ends the pattern.</a:t>
            </a:r>
            <a:endParaRPr lang="en-GB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499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xmlns:p14="http://schemas.microsoft.com/office/powerpoint/2010/main"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vre">
  <a:themeElements>
    <a:clrScheme name="Devre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Devre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v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6DDD604-DB73-4E88-9CBB-1797E8595676}">
  <we:reference id="wa104178141" version="3.10.0.152" store="tr-TR" storeType="OMEX"/>
  <we:alternateReferences>
    <we:reference id="wa104178141" version="3.10.0.152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515</Words>
  <Application>Microsoft Macintosh PowerPoint</Application>
  <PresentationFormat>Custom</PresentationFormat>
  <Paragraphs>53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Devre</vt:lpstr>
      <vt:lpstr>PHI-BLAST</vt:lpstr>
      <vt:lpstr>What Is phI-blast?</vt:lpstr>
      <vt:lpstr>STEPS IN  PHI-BLAST</vt:lpstr>
      <vt:lpstr>How IT WORKS?</vt:lpstr>
      <vt:lpstr>How IT WORKS?</vt:lpstr>
      <vt:lpstr>ADVANTAGES</vt:lpstr>
      <vt:lpstr> sYNTAx</vt:lpstr>
      <vt:lpstr>  Pattern syntax used In the PROSITE database : </vt:lpstr>
      <vt:lpstr>PowerPoint Presentation</vt:lpstr>
      <vt:lpstr>Examples</vt:lpstr>
      <vt:lpstr>Examples</vt:lpstr>
      <vt:lpstr>Example search</vt:lpstr>
      <vt:lpstr>PowerPoint Presentation</vt:lpstr>
      <vt:lpstr>Example Search result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PHI-BLAST</dc:title>
  <dc:creator>Faruk Üstünel</dc:creator>
  <cp:lastModifiedBy>Andrés Aravena</cp:lastModifiedBy>
  <cp:revision>2</cp:revision>
  <dcterms:created xsi:type="dcterms:W3CDTF">2018-12-06T16:54:54Z</dcterms:created>
  <dcterms:modified xsi:type="dcterms:W3CDTF">2018-12-07T10:07:53Z</dcterms:modified>
</cp:coreProperties>
</file>